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5" r:id="rId9"/>
    <p:sldId id="262" r:id="rId10"/>
    <p:sldId id="264" r:id="rId11"/>
    <p:sldId id="272" r:id="rId12"/>
    <p:sldId id="273" r:id="rId13"/>
    <p:sldId id="274" r:id="rId14"/>
    <p:sldId id="267" r:id="rId15"/>
    <p:sldId id="265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B564-74A2-46F4-8AC7-C1405151E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82EDA-074C-40AF-A34E-A73517D75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77155-7B90-41AD-B593-3EB22630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D8A-6167-4A6E-8665-450F2123764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AFEB1-1CD8-4556-8578-BACE0658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1A138-0401-476B-829B-2749364E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8AE-02E8-41F5-AB69-85C8CF7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0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76A0-0D5A-42FA-BD61-5E6AA6CC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163E5-34F1-4DFF-B95D-2FDCFC6FD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37623-B060-4EE2-88CE-F3B58391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D8A-6167-4A6E-8665-450F2123764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05716-568A-4CD4-8606-78136384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E43FC-F613-4EFC-8C24-8C245F41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8AE-02E8-41F5-AB69-85C8CF7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3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3D4B2D-00F7-4121-AF71-D9298E28E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80E4A-92E4-4C8C-8287-0A7C29A67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B9C7C-06FA-46A1-AEAE-0A04F392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D8A-6167-4A6E-8665-450F2123764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5C460-3DB3-4D55-AAF8-2BE46F2B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BF9F8-75A5-4657-852E-FA9D7323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8AE-02E8-41F5-AB69-85C8CF7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6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74CD-9B5A-4DA6-AFA0-6DA2CB1E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FA4B2-98B4-4813-A900-CEBB4D256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7F786-4949-42C1-9182-FCC10624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D8A-6167-4A6E-8665-450F2123764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35D60-46A1-4FC0-B824-9B38C170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8D6BC-296D-4F65-A6EE-B4108C10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8AE-02E8-41F5-AB69-85C8CF7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4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F7DF-1343-4F32-8617-ECBC6D92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0C088-C193-4668-808E-544D8CEFE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75E07-2F98-4C83-8677-637C5512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D8A-6167-4A6E-8665-450F2123764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D7237-D217-4B79-B5C4-8DE4D642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615F7-6B4A-4010-9A32-0CD5FAEC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8AE-02E8-41F5-AB69-85C8CF7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9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8CF8-27A0-4A36-8063-BEF907348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303EC-1D01-4170-90C0-03C3821F5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8A664-2869-489B-B6EC-632FA249B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550E9-D39F-4438-A8B0-6E20CDA7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D8A-6167-4A6E-8665-450F2123764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7FB11-BDD2-478A-BFB2-9C081A91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6E29D-42D8-4CEB-A7E6-AB6379F6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8AE-02E8-41F5-AB69-85C8CF7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B712B-21AC-4B0D-A2E1-53C3212E2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4EF47-A917-4639-AD54-A56B468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99B41-0D7E-4B3A-BBD5-0965C5BFA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F5331-839C-4A75-B6B6-A657760D8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D5BDA5-33B3-4885-A452-FCEF4C066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898E8C-FC3C-4E03-A4DE-86F67416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D8A-6167-4A6E-8665-450F2123764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3746EB-2758-4875-AFB3-B69CA1EE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38D2C4-6470-4F7F-81CC-680C0E17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8AE-02E8-41F5-AB69-85C8CF7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6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B621B-0599-4858-B18D-AB5F6A2F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5C48C-3E64-4F41-A0ED-6C2F32F6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D8A-6167-4A6E-8665-450F2123764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30A38-71D8-4552-9FC4-6179D4B6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5BBFB-C207-42F4-8ED0-FE404A31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8AE-02E8-41F5-AB69-85C8CF7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1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29D0F0-F4F3-46FC-A58D-0707A4A78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D8A-6167-4A6E-8665-450F2123764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979DF6-2CEA-44A6-B7D9-3408049C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138C4-D05A-407B-99F6-97450259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8AE-02E8-41F5-AB69-85C8CF7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97402-476E-4486-B97A-CF565029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C5DC4-F0B0-4054-BC7C-E5CA8D13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BA560-CD31-46B2-BDDC-9C3AAAD62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4273D-35CE-4C16-94CA-953332A90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D8A-6167-4A6E-8665-450F2123764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FE70D-D26D-478D-A0E2-FBDB2589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1A6E9-DE42-44E9-A1C0-FD8C4EE0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8AE-02E8-41F5-AB69-85C8CF7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6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2A2A-7023-42E8-99BB-C5087A33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A0A74-74CD-4010-B515-B6D543B3A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84740-A3E0-49EA-B71C-988C4403A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C735F-62EA-43BD-8912-2B5B9E99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D8A-6167-4A6E-8665-450F2123764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0396B-404E-4151-9DC7-09044B80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C2FE9-D152-4C7D-9D8A-94029CFB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8AE-02E8-41F5-AB69-85C8CF7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7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CB5F2-FCFE-4708-BD8F-AF4779A2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8D886-47EA-4357-86F6-A42A0767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7B714-BD0F-47E6-81CF-C55CC2503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0D8A-6167-4A6E-8665-450F2123764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2CCEA-97B4-4448-BC51-7BB9AF773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B45E2-C8A9-4560-A139-1BAD26A2B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188AE-02E8-41F5-AB69-85C8CF7B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9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hudson1021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oquest.org/icbl/icbl_details.php?product_id=3786" TargetMode="External"/><Relationship Id="rId2" Type="http://schemas.openxmlformats.org/officeDocument/2006/relationships/hyperlink" Target="http://bioquest.org/icbl/icbl_details.php?product_id=38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iencecases.lib.buffalo.edu/files/disputed_maternity.pdf" TargetMode="External"/><Relationship Id="rId4" Type="http://schemas.openxmlformats.org/officeDocument/2006/relationships/hyperlink" Target="http://studentsdiscover.org/wp-content/uploads/A-Diversity-of-Guts-Case-Studies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5A0C-8E74-459A-8039-BAAB64D353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Study Use in Health Science Classes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163BD-ED80-4DB1-997A-3E74FF482B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Tyler Hudson MAT, LAT, ATC</a:t>
            </a:r>
          </a:p>
          <a:p>
            <a:r>
              <a:rPr lang="en-US" dirty="0"/>
              <a:t>North Miami High School </a:t>
            </a:r>
          </a:p>
          <a:p>
            <a:r>
              <a:rPr lang="en-US" dirty="0">
                <a:hlinkClick r:id="rId2"/>
              </a:rPr>
              <a:t>thudson1021@gmail.com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2910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AE51B-40AF-4BC6-B478-C1F0A46C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Indiana Science and Engineering Practices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BC8C6D-F1AD-472F-82EF-7C62E3966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47" t="19097" r="10723" b="15648"/>
          <a:stretch/>
        </p:blipFill>
        <p:spPr>
          <a:xfrm>
            <a:off x="597166" y="1480836"/>
            <a:ext cx="10997667" cy="503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3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C36E-A4E7-4A0D-9394-03F8823C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to the use of case studies in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D0E94-6463-49C9-89C0-A3C2D4F30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3200" dirty="0"/>
              <a:t>A major advantage of teaching with case studies is that the students are actively engaged in figuring out the principles by abstracting from the examples. This develops their skills in:</a:t>
            </a:r>
          </a:p>
          <a:p>
            <a:pPr lvl="0" fontAlgn="base"/>
            <a:r>
              <a:rPr lang="en-US" sz="3200" dirty="0"/>
              <a:t>Problem solving</a:t>
            </a:r>
          </a:p>
          <a:p>
            <a:pPr lvl="0" fontAlgn="base"/>
            <a:r>
              <a:rPr lang="en-US" sz="3200" dirty="0"/>
              <a:t>Analytical tools, quantitative and/or qualitative, depending on the case</a:t>
            </a:r>
          </a:p>
          <a:p>
            <a:pPr lvl="0" fontAlgn="base"/>
            <a:r>
              <a:rPr lang="en-US" sz="3200" dirty="0"/>
              <a:t>Decision making in complex situations</a:t>
            </a:r>
          </a:p>
          <a:p>
            <a:pPr lvl="0" fontAlgn="base"/>
            <a:r>
              <a:rPr lang="en-US" sz="3200" dirty="0"/>
              <a:t>Coping with ambiguities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5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C847-8D21-47E6-BD80-66075616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using case studies in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F72E6-3322-4090-9BA3-B593EC36F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95" y="1540042"/>
            <a:ext cx="11040177" cy="5024387"/>
          </a:xfrm>
        </p:spPr>
        <p:txBody>
          <a:bodyPr>
            <a:normAutofit/>
          </a:bodyPr>
          <a:lstStyle/>
          <a:p>
            <a:pPr lvl="0" fontAlgn="base"/>
            <a:r>
              <a:rPr lang="en-US" dirty="0"/>
              <a:t>What is the issue?</a:t>
            </a:r>
          </a:p>
          <a:p>
            <a:pPr lvl="0" fontAlgn="base"/>
            <a:r>
              <a:rPr lang="en-US" dirty="0"/>
              <a:t>What is the goal of the analysis?</a:t>
            </a:r>
          </a:p>
          <a:p>
            <a:pPr lvl="0" fontAlgn="base"/>
            <a:r>
              <a:rPr lang="en-US" dirty="0"/>
              <a:t>What is the context of the problem?</a:t>
            </a:r>
          </a:p>
          <a:p>
            <a:pPr lvl="0" fontAlgn="base"/>
            <a:r>
              <a:rPr lang="en-US" dirty="0"/>
              <a:t>What key facts should be considered?</a:t>
            </a:r>
          </a:p>
          <a:p>
            <a:pPr lvl="0" fontAlgn="base"/>
            <a:r>
              <a:rPr lang="en-US" dirty="0"/>
              <a:t>What alternatives are available to the decision-maker?</a:t>
            </a:r>
          </a:p>
          <a:p>
            <a:pPr lvl="0" fontAlgn="base"/>
            <a:r>
              <a:rPr lang="en-US" dirty="0"/>
              <a:t>What would you recommend — and why?</a:t>
            </a:r>
          </a:p>
          <a:p>
            <a:pPr fontAlgn="base"/>
            <a:r>
              <a:rPr lang="en-US" dirty="0"/>
              <a:t>Options for presentations:</a:t>
            </a:r>
          </a:p>
          <a:p>
            <a:pPr lvl="1" fontAlgn="base"/>
            <a:r>
              <a:rPr lang="en-US" dirty="0"/>
              <a:t>students  role-play the part of the people involved in the case. </a:t>
            </a:r>
          </a:p>
          <a:p>
            <a:pPr lvl="1" fontAlgn="base"/>
            <a:r>
              <a:rPr lang="en-US" dirty="0"/>
              <a:t>Videos </a:t>
            </a:r>
          </a:p>
          <a:p>
            <a:pPr lvl="1" fontAlgn="base"/>
            <a:r>
              <a:rPr lang="en-US" dirty="0"/>
              <a:t>Field trips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6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8BE6-FAEB-40B2-A513-56802264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362F1-2FF9-4A81-B843-E6846C399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Rubric for feasibility of final recommendation, action plan, proposal</a:t>
            </a:r>
          </a:p>
          <a:p>
            <a:r>
              <a:rPr lang="en-US" sz="3600" dirty="0"/>
              <a:t>Class participation</a:t>
            </a:r>
          </a:p>
          <a:p>
            <a:r>
              <a:rPr lang="en-US" sz="3600" dirty="0"/>
              <a:t>Group work</a:t>
            </a:r>
          </a:p>
          <a:p>
            <a:r>
              <a:rPr lang="en-US" sz="3600" dirty="0"/>
              <a:t>Research completed</a:t>
            </a:r>
          </a:p>
          <a:p>
            <a:r>
              <a:rPr lang="en-US" sz="3600" dirty="0"/>
              <a:t>Alternatives to recommendation </a:t>
            </a:r>
          </a:p>
        </p:txBody>
      </p:sp>
    </p:spTree>
    <p:extLst>
      <p:ext uri="{BB962C8B-B14F-4D97-AF65-F5344CB8AC3E}">
        <p14:creationId xmlns:p14="http://schemas.microsoft.com/office/powerpoint/2010/main" val="175834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newspaper&#10;&#10;Description automatically generated">
            <a:extLst>
              <a:ext uri="{FF2B5EF4-FFF2-40B4-BE49-F238E27FC236}">
                <a16:creationId xmlns:a16="http://schemas.microsoft.com/office/drawing/2014/main" id="{9302B7D8-BA7D-4EE8-9B05-19BE0F1F9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28" y="0"/>
            <a:ext cx="9111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88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B6E4-7E2C-463B-812E-9B9E1305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 Examples to Model the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76AD2E-194E-46F0-9C1A-6A6F5E54F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http://bioquest.org/icbl/icbl_details.php?product_id=389</a:t>
            </a:r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b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http://bioquest.org/icbl/icbl_details.php?product_id=3786</a:t>
            </a:r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b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http://studentsdiscover.org/wp-content/uploads/A-Diversity-of-Guts-Case-Studies.pdf</a:t>
            </a:r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b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http://sciencecases.lib.buffalo.edu/files/disputed_maternity.pdf</a:t>
            </a:r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en-US" altLang="en-US" sz="60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32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F560-E91F-465F-A9DA-46B2699E3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694B-27CD-461B-847B-A60556D70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3200" dirty="0"/>
              <a:t>Choose the situation on which to write (newspaper, medical sites, TV medical drama show, lawsuits, privacy issues, etc.)</a:t>
            </a:r>
          </a:p>
          <a:p>
            <a:pPr fontAlgn="base"/>
            <a:r>
              <a:rPr lang="en-US" sz="3200" dirty="0"/>
              <a:t>Gather as much background information as possible about the situation but ensuring no opinions are included (key players, stakeholders, patients, etc.)</a:t>
            </a:r>
          </a:p>
          <a:p>
            <a:pPr fontAlgn="base"/>
            <a:r>
              <a:rPr lang="en-US" sz="3200" dirty="0"/>
              <a:t>Analyze all elements surrounding the situation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9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5168-BAA2-4B5F-A12E-D6F36C09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BF7D4-FC85-457D-90EC-590155A6F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Introduce yourself</a:t>
            </a:r>
          </a:p>
          <a:p>
            <a:pPr lvl="1"/>
            <a:r>
              <a:rPr lang="en-US" sz="3200" dirty="0"/>
              <a:t>What school</a:t>
            </a:r>
          </a:p>
          <a:p>
            <a:pPr lvl="1"/>
            <a:r>
              <a:rPr lang="en-US" sz="3200" dirty="0"/>
              <a:t>What classes do you teach</a:t>
            </a:r>
          </a:p>
          <a:p>
            <a:pPr lvl="1"/>
            <a:r>
              <a:rPr lang="en-US" sz="3200" dirty="0"/>
              <a:t>Do you use case studies? If so, how?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1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364B-26DE-4C36-96B8-F3495704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Cases?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A0CDA-AFBF-426B-B288-D8490EF66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3200" dirty="0"/>
              <a:t>Many students are more inductive than deductive reasoners</a:t>
            </a:r>
          </a:p>
          <a:p>
            <a:pPr fontAlgn="base"/>
            <a:r>
              <a:rPr lang="en-US" sz="3200" dirty="0"/>
              <a:t>Students learn better from examples than from logical development starting with basic principles</a:t>
            </a:r>
          </a:p>
          <a:p>
            <a:pPr fontAlgn="base"/>
            <a:r>
              <a:rPr lang="en-US" sz="3200" dirty="0"/>
              <a:t>Case studies have long been used in any discipline when instructors want students to explore how what they have learned applies to real world situations. </a:t>
            </a:r>
          </a:p>
        </p:txBody>
      </p:sp>
    </p:spTree>
    <p:extLst>
      <p:ext uri="{BB962C8B-B14F-4D97-AF65-F5344CB8AC3E}">
        <p14:creationId xmlns:p14="http://schemas.microsoft.com/office/powerpoint/2010/main" val="17168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4169B-69C3-41D2-BD00-4A4FD997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 in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B394-62E6-46CF-A3AA-5AA187C32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Cases come in many formats, from a simple “What would you do in this situation?” question to a detailed description of a situation with accompanying data to analyze. </a:t>
            </a:r>
          </a:p>
          <a:p>
            <a:pPr fontAlgn="base"/>
            <a:r>
              <a:rPr lang="en-US" dirty="0"/>
              <a:t>Most case assignments require students to answer an open-ended question or develop a solution to an open-ended problem with multiple potential solutions. </a:t>
            </a:r>
          </a:p>
          <a:p>
            <a:pPr fontAlgn="base"/>
            <a:r>
              <a:rPr lang="en-US" dirty="0"/>
              <a:t>Requirements can range from a one-paragraph answer to a fully developed group action plan, proposal or decision.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9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43DC1-295E-407C-984E-F2DC53E92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Case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67575-79FB-4366-8BD0-4267FB9B6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3600" dirty="0"/>
              <a:t>Most have these common elements:</a:t>
            </a:r>
          </a:p>
          <a:p>
            <a:pPr lvl="1" fontAlgn="base"/>
            <a:r>
              <a:rPr lang="en-US" sz="3200" dirty="0"/>
              <a:t>A decision-maker who is grappling with some question or problem that needs to be solved.</a:t>
            </a:r>
          </a:p>
          <a:p>
            <a:pPr lvl="1" fontAlgn="base"/>
            <a:r>
              <a:rPr lang="en-US" sz="3200" dirty="0"/>
              <a:t>A description of the problem’s context (a law, an industry, a family).</a:t>
            </a:r>
          </a:p>
          <a:p>
            <a:pPr lvl="1" fontAlgn="base"/>
            <a:r>
              <a:rPr lang="en-US" sz="3200" dirty="0"/>
              <a:t>Supporting data, which can range from data tables to links to URLs, quoted statements or testimony, supporting documents, images, video, or audio.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0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201B-E4CE-4BB5-9938-DA83A892B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 to the Indiana Standards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3EC9B6-F123-425B-A04A-D6765641B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16" y="1335900"/>
            <a:ext cx="9188567" cy="515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3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1C4B-7792-4AB3-BDE8-909032F5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 to STE(A)M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954341C-CF25-442D-ACED-100D379E4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44" y="1639763"/>
            <a:ext cx="9596755" cy="485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AC02-9789-46D6-8630-EE58AF55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Learning and Life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AAA49-7F6F-411A-942C-414CA5DE78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Collaboration</a:t>
            </a:r>
          </a:p>
          <a:p>
            <a:r>
              <a:rPr lang="en-US" sz="3600" dirty="0"/>
              <a:t>Communication</a:t>
            </a:r>
          </a:p>
          <a:p>
            <a:r>
              <a:rPr lang="en-US" sz="3600" dirty="0"/>
              <a:t>Creativity</a:t>
            </a:r>
          </a:p>
          <a:p>
            <a:r>
              <a:rPr lang="en-US" sz="3600" dirty="0"/>
              <a:t>Critical thinking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91454-C495-4F09-B454-48B174D431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/>
              <a:t>Flexibility</a:t>
            </a:r>
          </a:p>
          <a:p>
            <a:r>
              <a:rPr lang="en-US" sz="3600" dirty="0"/>
              <a:t>Social skills</a:t>
            </a:r>
          </a:p>
          <a:p>
            <a:r>
              <a:rPr lang="en-US" sz="3600" dirty="0"/>
              <a:t>Leadership</a:t>
            </a:r>
          </a:p>
          <a:p>
            <a:r>
              <a:rPr lang="en-US" sz="3600" dirty="0"/>
              <a:t>Productivity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02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AE51B-40AF-4BC6-B478-C1F0A46C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Indiana Science and Engineering Practices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4F11080-3165-445C-99BC-577E0E40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22" t="17548" r="11345" b="10561"/>
          <a:stretch/>
        </p:blipFill>
        <p:spPr>
          <a:xfrm>
            <a:off x="905577" y="1386038"/>
            <a:ext cx="10211602" cy="51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5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577</Words>
  <Application>Microsoft Office PowerPoint</Application>
  <PresentationFormat>Widescreen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Case Study Use in Health Science Classes </vt:lpstr>
      <vt:lpstr>Introduction </vt:lpstr>
      <vt:lpstr>Why Use Cases?</vt:lpstr>
      <vt:lpstr>Deliverables in Case Studies</vt:lpstr>
      <vt:lpstr>Common Case Elements</vt:lpstr>
      <vt:lpstr>Connections to the Indiana Standards</vt:lpstr>
      <vt:lpstr>Connections to STE(A)M</vt:lpstr>
      <vt:lpstr>21st Century Learning and Life Skills</vt:lpstr>
      <vt:lpstr>Indiana Science and Engineering Practices </vt:lpstr>
      <vt:lpstr>Indiana Science and Engineering Practices </vt:lpstr>
      <vt:lpstr>Advantages to the use of case studies in class</vt:lpstr>
      <vt:lpstr>Guidelines for using case studies in class</vt:lpstr>
      <vt:lpstr>Evaluation</vt:lpstr>
      <vt:lpstr>PowerPoint Presentation</vt:lpstr>
      <vt:lpstr>Case Studies Examples to Model the Process</vt:lpstr>
      <vt:lpstr>How to Write a Case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Srudy Use in Health Science Classes </dc:title>
  <dc:creator>Owner</dc:creator>
  <cp:lastModifiedBy>Owner</cp:lastModifiedBy>
  <cp:revision>17</cp:revision>
  <dcterms:created xsi:type="dcterms:W3CDTF">2019-11-29T18:06:56Z</dcterms:created>
  <dcterms:modified xsi:type="dcterms:W3CDTF">2020-01-22T00:55:29Z</dcterms:modified>
</cp:coreProperties>
</file>